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4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35" autoAdjust="0"/>
    <p:restoredTop sz="94633"/>
  </p:normalViewPr>
  <p:slideViewPr>
    <p:cSldViewPr>
      <p:cViewPr varScale="1">
        <p:scale>
          <a:sx n="86" d="100"/>
          <a:sy n="86" d="100"/>
        </p:scale>
        <p:origin x="1736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9BC15-AC52-4766-87C9-D51677CCB473}" type="datetimeFigureOut">
              <a:rPr lang="en-US" smtClean="0"/>
              <a:t>11/2/24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4B03-E4E6-448F-A3BE-6BFC0C392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098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9BC15-AC52-4766-87C9-D51677CCB473}" type="datetimeFigureOut">
              <a:rPr lang="en-US" smtClean="0"/>
              <a:t>11/2/24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4B03-E4E6-448F-A3BE-6BFC0C392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047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9BC15-AC52-4766-87C9-D51677CCB473}" type="datetimeFigureOut">
              <a:rPr lang="en-US" smtClean="0"/>
              <a:t>11/2/24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4B03-E4E6-448F-A3BE-6BFC0C392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861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9BC15-AC52-4766-87C9-D51677CCB473}" type="datetimeFigureOut">
              <a:rPr lang="en-US" smtClean="0"/>
              <a:t>11/2/24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4B03-E4E6-448F-A3BE-6BFC0C392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11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9BC15-AC52-4766-87C9-D51677CCB473}" type="datetimeFigureOut">
              <a:rPr lang="en-US" smtClean="0"/>
              <a:t>11/2/24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4B03-E4E6-448F-A3BE-6BFC0C392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872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9BC15-AC52-4766-87C9-D51677CCB473}" type="datetimeFigureOut">
              <a:rPr lang="en-US" smtClean="0"/>
              <a:t>11/2/24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4B03-E4E6-448F-A3BE-6BFC0C392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480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9BC15-AC52-4766-87C9-D51677CCB473}" type="datetimeFigureOut">
              <a:rPr lang="en-US" smtClean="0"/>
              <a:t>11/2/24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4B03-E4E6-448F-A3BE-6BFC0C392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641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9BC15-AC52-4766-87C9-D51677CCB473}" type="datetimeFigureOut">
              <a:rPr lang="en-US" smtClean="0"/>
              <a:t>11/2/24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4B03-E4E6-448F-A3BE-6BFC0C392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875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9BC15-AC52-4766-87C9-D51677CCB473}" type="datetimeFigureOut">
              <a:rPr lang="en-US" smtClean="0"/>
              <a:t>11/2/24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4B03-E4E6-448F-A3BE-6BFC0C392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85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9BC15-AC52-4766-87C9-D51677CCB473}" type="datetimeFigureOut">
              <a:rPr lang="en-US" smtClean="0"/>
              <a:t>11/2/24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4B03-E4E6-448F-A3BE-6BFC0C392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888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9BC15-AC52-4766-87C9-D51677CCB473}" type="datetimeFigureOut">
              <a:rPr lang="en-US" smtClean="0"/>
              <a:t>11/2/24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4B03-E4E6-448F-A3BE-6BFC0C392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764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9BC15-AC52-4766-87C9-D51677CCB473}" type="datetimeFigureOut">
              <a:rPr lang="en-US" smtClean="0"/>
              <a:t>11/2/24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74B03-E4E6-448F-A3BE-6BFC0C3921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003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nn-NO" b="1" dirty="0"/>
              <a:t>Ukuran Kemiringan dan Keruncingan Distribusi Data</a:t>
            </a:r>
            <a:br>
              <a:rPr lang="nn-NO" b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137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Kemencengan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mis</a:t>
            </a:r>
            <a:r>
              <a:rPr lang="en-US" dirty="0"/>
              <a:t>: </a:t>
            </a:r>
          </a:p>
          <a:p>
            <a:pPr marL="514350" indent="-514350">
              <a:buAutoNum type="arabicPeriod"/>
            </a:pPr>
            <a:r>
              <a:rPr lang="en-US" dirty="0"/>
              <a:t>Pearson ---- x, Me, Mo, S</a:t>
            </a:r>
          </a:p>
          <a:p>
            <a:pPr marL="514350" indent="-514350">
              <a:buAutoNum type="arabicPeriod"/>
            </a:pPr>
            <a:r>
              <a:rPr lang="en-US" dirty="0" err="1"/>
              <a:t>Cek</a:t>
            </a:r>
            <a:r>
              <a:rPr lang="en-US" dirty="0"/>
              <a:t> slide </a:t>
            </a:r>
            <a:r>
              <a:rPr lang="en-US" dirty="0" err="1"/>
              <a:t>ke</a:t>
            </a:r>
            <a:r>
              <a:rPr lang="en-US" dirty="0"/>
              <a:t> 6 (</a:t>
            </a:r>
            <a:r>
              <a:rPr lang="en-US" dirty="0" err="1"/>
              <a:t>cek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)</a:t>
            </a:r>
          </a:p>
          <a:p>
            <a:pPr marL="514350" indent="-514350">
              <a:buAutoNum type="arabicPeriod"/>
            </a:pPr>
            <a:r>
              <a:rPr lang="en-US" dirty="0" err="1"/>
              <a:t>kesimpulan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Keruncingan</a:t>
            </a:r>
            <a:endParaRPr lang="en-US" dirty="0"/>
          </a:p>
          <a:p>
            <a:pPr marL="514350" indent="-514350">
              <a:buAutoNum type="arabicPeriod"/>
            </a:pPr>
            <a:r>
              <a:rPr lang="en-US" dirty="0" err="1"/>
              <a:t>Cari</a:t>
            </a:r>
            <a:r>
              <a:rPr lang="en-US" dirty="0"/>
              <a:t> Q3, Q1, P10,P90</a:t>
            </a:r>
          </a:p>
          <a:p>
            <a:pPr marL="514350" indent="-514350">
              <a:buAutoNum type="arabicPeriod"/>
            </a:pPr>
            <a:r>
              <a:rPr lang="en-US" dirty="0" err="1"/>
              <a:t>Masukkan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rumus</a:t>
            </a:r>
            <a:r>
              <a:rPr lang="en-US" dirty="0"/>
              <a:t> (slide 8)</a:t>
            </a:r>
          </a:p>
          <a:p>
            <a:pPr marL="514350" indent="-514350">
              <a:buAutoNum type="arabicPeriod"/>
            </a:pPr>
            <a:r>
              <a:rPr lang="en-US" dirty="0" err="1"/>
              <a:t>Cek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(slide 7)</a:t>
            </a:r>
          </a:p>
          <a:p>
            <a:pPr marL="514350" indent="-514350">
              <a:buAutoNum type="arabicPeriod"/>
            </a:pPr>
            <a:r>
              <a:rPr lang="en-US" dirty="0" err="1"/>
              <a:t>kesimpulan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196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/>
              <a:t>DEFINISI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Kemiringan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Data / </a:t>
            </a:r>
            <a:r>
              <a:rPr lang="en-US" dirty="0" err="1"/>
              <a:t>Skewness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derajat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 </a:t>
            </a:r>
            <a:r>
              <a:rPr lang="en-US" dirty="0" err="1"/>
              <a:t>ketidaksimetrisan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data.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err="1"/>
              <a:t>Keruncingan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Data / Kurtosis</a:t>
            </a:r>
          </a:p>
          <a:p>
            <a:pPr marL="0" indent="0">
              <a:buNone/>
            </a:pP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derajat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rendahnya</a:t>
            </a:r>
            <a:r>
              <a:rPr lang="en-US" dirty="0"/>
              <a:t> </a:t>
            </a:r>
            <a:r>
              <a:rPr lang="en-US" dirty="0" err="1"/>
              <a:t>puncak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distribusi</a:t>
            </a:r>
            <a:r>
              <a:rPr lang="en-US" dirty="0"/>
              <a:t> data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normalnya</a:t>
            </a:r>
            <a:r>
              <a:rPr lang="en-US" dirty="0"/>
              <a:t>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6795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Rumus-Rumus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id-ID" sz="1800" dirty="0"/>
              <a:t>Dalam Pengukuran Kemiringan Suatu Distribusi Data dapat diketahui dengan beberapa cara, antara lain:</a:t>
            </a:r>
          </a:p>
          <a:p>
            <a:pPr marL="346075" indent="-61913">
              <a:spcBef>
                <a:spcPts val="0"/>
              </a:spcBef>
              <a:buNone/>
            </a:pPr>
            <a:r>
              <a:rPr lang="id-ID" sz="1800" dirty="0"/>
              <a:t>a.  Menggunakan Koefisien Pearson.</a:t>
            </a:r>
            <a:br>
              <a:rPr lang="id-ID" sz="1800" dirty="0"/>
            </a:br>
            <a:r>
              <a:rPr lang="id-ID" sz="1800" dirty="0"/>
              <a:t>      </a:t>
            </a:r>
            <a:r>
              <a:rPr lang="en-US" sz="1800" dirty="0"/>
              <a:t>                         </a:t>
            </a:r>
            <a:r>
              <a:rPr lang="id-ID" sz="1800" dirty="0"/>
              <a:t>1. Data Tunggal</a:t>
            </a:r>
          </a:p>
          <a:p>
            <a:pPr marL="1828800" indent="0">
              <a:spcBef>
                <a:spcPts val="0"/>
              </a:spcBef>
              <a:buNone/>
            </a:pPr>
            <a:r>
              <a:rPr lang="en-US" sz="1800" dirty="0">
                <a:effectLst/>
              </a:rPr>
              <a:t>                 </a:t>
            </a:r>
            <a:r>
              <a:rPr lang="id-ID" sz="1800" dirty="0">
                <a:effectLst/>
              </a:rPr>
              <a:t>        </a:t>
            </a:r>
            <a:r>
              <a:rPr lang="el-GR" sz="1800" b="1" dirty="0"/>
              <a:t>α = </a:t>
            </a:r>
            <a:r>
              <a:rPr lang="el-GR" sz="1800" b="1" u="sng" dirty="0"/>
              <a:t>1 ( </a:t>
            </a:r>
            <a:r>
              <a:rPr lang="id-ID" sz="1800" b="1" u="sng" dirty="0"/>
              <a:t>X - Mod )</a:t>
            </a:r>
            <a:r>
              <a:rPr lang="id-ID" sz="1800" b="1" dirty="0"/>
              <a:t>  </a:t>
            </a:r>
            <a:endParaRPr lang="en-US" sz="1800" b="1" dirty="0"/>
          </a:p>
          <a:p>
            <a:pPr marL="1828800" indent="0">
              <a:spcBef>
                <a:spcPts val="0"/>
              </a:spcBef>
              <a:buNone/>
            </a:pPr>
            <a:r>
              <a:rPr lang="id-ID" sz="1800" b="1" dirty="0"/>
              <a:t>                                </a:t>
            </a:r>
            <a:r>
              <a:rPr lang="en-US" sz="1800" b="1" dirty="0"/>
              <a:t>        s</a:t>
            </a:r>
            <a:r>
              <a:rPr lang="id-ID" sz="1800" b="1" dirty="0"/>
              <a:t>         </a:t>
            </a:r>
            <a:endParaRPr lang="en-US" sz="1800" b="1" dirty="0"/>
          </a:p>
          <a:p>
            <a:pPr marL="1828800" indent="0">
              <a:spcBef>
                <a:spcPts val="0"/>
              </a:spcBef>
              <a:buNone/>
            </a:pPr>
            <a:r>
              <a:rPr lang="en-US" sz="1800" b="1" dirty="0"/>
              <a:t>  </a:t>
            </a:r>
            <a:r>
              <a:rPr lang="id-ID" sz="1800" b="1" dirty="0"/>
              <a:t> </a:t>
            </a:r>
            <a:r>
              <a:rPr lang="id-ID" sz="1800" dirty="0"/>
              <a:t>2. Data Berkelompok</a:t>
            </a:r>
            <a:endParaRPr lang="en-US" sz="1800" dirty="0"/>
          </a:p>
          <a:p>
            <a:pPr marL="0" indent="0">
              <a:spcBef>
                <a:spcPts val="0"/>
              </a:spcBef>
              <a:buNone/>
            </a:pPr>
            <a:br>
              <a:rPr lang="id-ID" sz="1800" dirty="0"/>
            </a:br>
            <a:r>
              <a:rPr lang="id-ID" sz="1800" dirty="0"/>
              <a:t>                         </a:t>
            </a:r>
            <a:r>
              <a:rPr lang="el-GR" sz="1800" b="1" dirty="0"/>
              <a:t>α = </a:t>
            </a:r>
            <a:r>
              <a:rPr lang="el-GR" sz="1800" b="1" u="sng" dirty="0"/>
              <a:t>3 ( </a:t>
            </a:r>
            <a:r>
              <a:rPr lang="id-ID" sz="1800" b="1" u="sng" dirty="0"/>
              <a:t>X - Med )</a:t>
            </a:r>
            <a:br>
              <a:rPr lang="id-ID" sz="1800" dirty="0"/>
            </a:br>
            <a:r>
              <a:rPr lang="id-ID" sz="1800" b="1" dirty="0"/>
              <a:t>                                          S</a:t>
            </a:r>
            <a:br>
              <a:rPr lang="id-ID" sz="1800" dirty="0"/>
            </a:br>
            <a:r>
              <a:rPr lang="id-ID" sz="1800" dirty="0"/>
              <a:t>          Keterangan ;</a:t>
            </a:r>
            <a:br>
              <a:rPr lang="id-ID" sz="1800" dirty="0"/>
            </a:br>
            <a:r>
              <a:rPr lang="id-ID" sz="1800" dirty="0"/>
              <a:t>          </a:t>
            </a:r>
            <a:r>
              <a:rPr lang="el-GR" sz="1800" dirty="0"/>
              <a:t>α       = </a:t>
            </a:r>
            <a:r>
              <a:rPr lang="id-ID" sz="1800" dirty="0"/>
              <a:t>Pearson</a:t>
            </a:r>
            <a:br>
              <a:rPr lang="id-ID" sz="1800" dirty="0"/>
            </a:br>
            <a:r>
              <a:rPr lang="id-ID" sz="1800" dirty="0"/>
              <a:t>           X       = Rata-rata</a:t>
            </a:r>
            <a:br>
              <a:rPr lang="id-ID" sz="1800" dirty="0"/>
            </a:br>
            <a:r>
              <a:rPr lang="id-ID" sz="1800" dirty="0"/>
              <a:t>           Mod = Modus</a:t>
            </a:r>
            <a:br>
              <a:rPr lang="id-ID" sz="1800" dirty="0"/>
            </a:br>
            <a:r>
              <a:rPr lang="id-ID" sz="1800" dirty="0"/>
              <a:t>           Med = Median</a:t>
            </a:r>
            <a:br>
              <a:rPr lang="id-ID" sz="1800" dirty="0"/>
            </a:br>
            <a:r>
              <a:rPr lang="id-ID" sz="1800" dirty="0"/>
              <a:t>           S       = Simpangan Deviasi</a:t>
            </a:r>
            <a:br>
              <a:rPr lang="id-ID" sz="1800" dirty="0"/>
            </a:br>
            <a:r>
              <a:rPr lang="id-ID" sz="1800" dirty="0"/>
              <a:t>                     </a:t>
            </a:r>
            <a:br>
              <a:rPr lang="id-ID" sz="1800" dirty="0"/>
            </a:br>
            <a:r>
              <a:rPr lang="id-ID" sz="1800" b="1" dirty="0"/>
              <a:t>          </a:t>
            </a:r>
            <a:r>
              <a:rPr lang="id-ID" sz="1600" dirty="0"/>
              <a:t>Perlu diingat bahwa jika :</a:t>
            </a:r>
            <a:br>
              <a:rPr lang="id-ID" sz="1600" dirty="0"/>
            </a:br>
            <a:r>
              <a:rPr lang="id-ID" sz="1600" dirty="0"/>
              <a:t>            </a:t>
            </a:r>
            <a:r>
              <a:rPr lang="el-GR" sz="1600" dirty="0"/>
              <a:t>α = 0 </a:t>
            </a:r>
            <a:r>
              <a:rPr lang="id-ID" sz="1600" dirty="0"/>
              <a:t>maka Data Simetris</a:t>
            </a:r>
            <a:br>
              <a:rPr lang="id-ID" sz="1600" dirty="0"/>
            </a:br>
            <a:r>
              <a:rPr lang="id-ID" sz="1600" dirty="0"/>
              <a:t>             </a:t>
            </a:r>
            <a:r>
              <a:rPr lang="el-GR" sz="1600" dirty="0"/>
              <a:t>α &gt; 0 </a:t>
            </a:r>
            <a:r>
              <a:rPr lang="id-ID" sz="1600" dirty="0"/>
              <a:t>maka Data Menceng ke Kanan</a:t>
            </a:r>
            <a:br>
              <a:rPr lang="id-ID" sz="1600" dirty="0"/>
            </a:br>
            <a:r>
              <a:rPr lang="id-ID" sz="1600" dirty="0"/>
              <a:t>             </a:t>
            </a:r>
            <a:r>
              <a:rPr lang="el-GR" sz="1600" dirty="0"/>
              <a:t>α &lt; 0 </a:t>
            </a:r>
            <a:r>
              <a:rPr lang="id-ID" sz="1600" dirty="0"/>
              <a:t>maka Data Menceng ke </a:t>
            </a:r>
            <a:r>
              <a:rPr lang="id-ID" sz="1800" dirty="0"/>
              <a:t>Kiri</a:t>
            </a:r>
            <a:br>
              <a:rPr lang="id-ID" sz="1800" dirty="0"/>
            </a:br>
            <a:br>
              <a:rPr lang="id-ID" sz="1800" dirty="0"/>
            </a:b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25456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6400" dirty="0" err="1"/>
              <a:t>Menggunakan</a:t>
            </a:r>
            <a:r>
              <a:rPr lang="en-US" sz="6400" dirty="0"/>
              <a:t> </a:t>
            </a:r>
            <a:r>
              <a:rPr lang="en-US" sz="6400" dirty="0" err="1"/>
              <a:t>Rumus</a:t>
            </a:r>
            <a:r>
              <a:rPr lang="en-US" sz="6400" dirty="0"/>
              <a:t> </a:t>
            </a:r>
            <a:r>
              <a:rPr lang="en-US" sz="6400" dirty="0" err="1"/>
              <a:t>Momen</a:t>
            </a:r>
            <a:br>
              <a:rPr lang="en-US" sz="6400" dirty="0"/>
            </a:br>
            <a:r>
              <a:rPr lang="en-US" sz="6400" dirty="0"/>
              <a:t>         1. Data Tunggal</a:t>
            </a:r>
            <a:br>
              <a:rPr lang="en-US" sz="6400" dirty="0"/>
            </a:br>
            <a:endParaRPr lang="en-US" sz="6400" dirty="0"/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br>
              <a:rPr lang="en-US" dirty="0"/>
            </a:br>
            <a:endParaRPr lang="en-US" b="1" dirty="0"/>
          </a:p>
          <a:p>
            <a:pPr marL="0" indent="0">
              <a:buNone/>
            </a:pPr>
            <a:r>
              <a:rPr lang="en-US" b="1" dirty="0"/>
              <a:t>         </a:t>
            </a:r>
          </a:p>
          <a:p>
            <a:pPr marL="0" indent="0">
              <a:buNone/>
            </a:pPr>
            <a:endParaRPr lang="en-US" sz="4500" dirty="0"/>
          </a:p>
          <a:p>
            <a:pPr marL="0" indent="0">
              <a:buNone/>
            </a:pPr>
            <a:endParaRPr lang="en-US" sz="4500" dirty="0"/>
          </a:p>
          <a:p>
            <a:pPr marL="0" indent="0">
              <a:buNone/>
            </a:pPr>
            <a:r>
              <a:rPr lang="en-US" sz="6400" dirty="0"/>
              <a:t>2. Data </a:t>
            </a:r>
            <a:r>
              <a:rPr lang="en-US" sz="6400" dirty="0" err="1"/>
              <a:t>Berkelompok</a:t>
            </a:r>
            <a:endParaRPr lang="en-US" sz="6400" dirty="0"/>
          </a:p>
          <a:p>
            <a:pPr marL="0" indent="0">
              <a:buNone/>
            </a:pPr>
            <a:r>
              <a:rPr lang="en-US" dirty="0"/>
              <a:t>     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  </a:t>
            </a:r>
          </a:p>
          <a:p>
            <a:pPr marL="0" indent="0">
              <a:buNone/>
            </a:pPr>
            <a:endParaRPr lang="en-US" sz="4900" dirty="0"/>
          </a:p>
          <a:p>
            <a:pPr marL="0" indent="0">
              <a:buNone/>
            </a:pPr>
            <a:endParaRPr lang="en-US" sz="4900" dirty="0"/>
          </a:p>
          <a:p>
            <a:pPr marL="0" indent="0">
              <a:buNone/>
            </a:pPr>
            <a:endParaRPr lang="en-US" sz="6400" dirty="0"/>
          </a:p>
          <a:p>
            <a:pPr marL="0" indent="0">
              <a:buNone/>
            </a:pPr>
            <a:r>
              <a:rPr lang="en-US" sz="6400" dirty="0" err="1"/>
              <a:t>Keterangan</a:t>
            </a:r>
            <a:r>
              <a:rPr lang="en-US" sz="6400" dirty="0"/>
              <a:t> :</a:t>
            </a:r>
          </a:p>
          <a:p>
            <a:pPr marL="0" indent="0">
              <a:buNone/>
            </a:pPr>
            <a:r>
              <a:rPr lang="en-US" sz="6400" dirty="0"/>
              <a:t>     </a:t>
            </a:r>
            <a:r>
              <a:rPr lang="el-GR" sz="6400" dirty="0"/>
              <a:t>α  3  = </a:t>
            </a:r>
            <a:r>
              <a:rPr lang="en-US" sz="6400" dirty="0" err="1"/>
              <a:t>Derajat</a:t>
            </a:r>
            <a:r>
              <a:rPr lang="en-US" sz="6400" dirty="0"/>
              <a:t> </a:t>
            </a:r>
            <a:r>
              <a:rPr lang="en-US" sz="6400" dirty="0" err="1"/>
              <a:t>kemiringan</a:t>
            </a:r>
            <a:endParaRPr lang="en-US" sz="6400" dirty="0"/>
          </a:p>
          <a:p>
            <a:pPr marL="0" indent="0">
              <a:buNone/>
            </a:pPr>
            <a:r>
              <a:rPr lang="en-US" sz="6400" dirty="0"/>
              <a:t>         Xi    = </a:t>
            </a:r>
            <a:r>
              <a:rPr lang="en-US" sz="6400" dirty="0" err="1"/>
              <a:t>Nilai</a:t>
            </a:r>
            <a:r>
              <a:rPr lang="en-US" sz="6400" dirty="0"/>
              <a:t> data </a:t>
            </a:r>
            <a:r>
              <a:rPr lang="en-US" sz="6400" dirty="0" err="1"/>
              <a:t>ke</a:t>
            </a:r>
            <a:r>
              <a:rPr lang="en-US" sz="6400" dirty="0"/>
              <a:t> – i</a:t>
            </a:r>
          </a:p>
          <a:p>
            <a:pPr marL="0" indent="0">
              <a:buNone/>
            </a:pPr>
            <a:r>
              <a:rPr lang="en-US" sz="6400" dirty="0"/>
              <a:t>        X      = Rata-rata </a:t>
            </a:r>
            <a:r>
              <a:rPr lang="en-US" sz="6400" dirty="0" err="1"/>
              <a:t>hitung</a:t>
            </a:r>
            <a:endParaRPr lang="en-US" sz="6400" dirty="0"/>
          </a:p>
          <a:p>
            <a:pPr marL="0" indent="0">
              <a:buNone/>
            </a:pPr>
            <a:r>
              <a:rPr lang="en-US" sz="6400" dirty="0"/>
              <a:t>        Fi     = </a:t>
            </a:r>
            <a:r>
              <a:rPr lang="en-US" sz="6400" dirty="0" err="1"/>
              <a:t>Frekuensi</a:t>
            </a:r>
            <a:r>
              <a:rPr lang="en-US" sz="6400" dirty="0"/>
              <a:t> </a:t>
            </a:r>
            <a:r>
              <a:rPr lang="en-US" sz="6400" dirty="0" err="1"/>
              <a:t>kelas</a:t>
            </a:r>
            <a:r>
              <a:rPr lang="en-US" sz="6400" dirty="0"/>
              <a:t> </a:t>
            </a:r>
            <a:r>
              <a:rPr lang="en-US" sz="6400" dirty="0" err="1"/>
              <a:t>ke</a:t>
            </a:r>
            <a:r>
              <a:rPr lang="en-US" sz="6400" dirty="0"/>
              <a:t> – i</a:t>
            </a:r>
          </a:p>
          <a:p>
            <a:pPr marL="0" indent="0">
              <a:buNone/>
            </a:pPr>
            <a:r>
              <a:rPr lang="en-US" sz="6400" dirty="0"/>
              <a:t>        </a:t>
            </a:r>
            <a:r>
              <a:rPr lang="en-US" sz="6400" dirty="0" err="1"/>
              <a:t>Mi</a:t>
            </a:r>
            <a:r>
              <a:rPr lang="en-US" sz="6400" dirty="0"/>
              <a:t>   = </a:t>
            </a:r>
            <a:r>
              <a:rPr lang="en-US" sz="6400" dirty="0" err="1"/>
              <a:t>Nilai</a:t>
            </a:r>
            <a:r>
              <a:rPr lang="en-US" sz="6400" dirty="0"/>
              <a:t> </a:t>
            </a:r>
            <a:r>
              <a:rPr lang="en-US" sz="6400" dirty="0" err="1"/>
              <a:t>titik</a:t>
            </a:r>
            <a:r>
              <a:rPr lang="en-US" sz="6400" dirty="0"/>
              <a:t> </a:t>
            </a:r>
            <a:r>
              <a:rPr lang="en-US" sz="6400" dirty="0" err="1"/>
              <a:t>tengah</a:t>
            </a:r>
            <a:r>
              <a:rPr lang="en-US" sz="6400" dirty="0"/>
              <a:t> </a:t>
            </a:r>
            <a:r>
              <a:rPr lang="en-US" sz="6400" dirty="0" err="1"/>
              <a:t>kelas</a:t>
            </a:r>
            <a:r>
              <a:rPr lang="en-US" sz="6400" dirty="0"/>
              <a:t> </a:t>
            </a:r>
            <a:r>
              <a:rPr lang="en-US" sz="6400" dirty="0" err="1"/>
              <a:t>ke</a:t>
            </a:r>
            <a:r>
              <a:rPr lang="en-US" sz="6400" dirty="0"/>
              <a:t> – I</a:t>
            </a:r>
          </a:p>
          <a:p>
            <a:pPr marL="0" indent="0">
              <a:buNone/>
            </a:pPr>
            <a:r>
              <a:rPr lang="en-US" sz="6400" dirty="0"/>
              <a:t>         S     = </a:t>
            </a:r>
            <a:r>
              <a:rPr lang="en-US" sz="6400" dirty="0" err="1"/>
              <a:t>Simpangan</a:t>
            </a:r>
            <a:r>
              <a:rPr lang="en-US" sz="6400" dirty="0"/>
              <a:t> </a:t>
            </a:r>
            <a:r>
              <a:rPr lang="en-US" sz="6400" dirty="0" err="1"/>
              <a:t>baku</a:t>
            </a:r>
            <a:endParaRPr lang="en-US" sz="6400" dirty="0"/>
          </a:p>
          <a:p>
            <a:pPr marL="0" indent="0">
              <a:buNone/>
            </a:pPr>
            <a:r>
              <a:rPr lang="en-US" sz="6400" dirty="0"/>
              <a:t>        N     = </a:t>
            </a:r>
            <a:r>
              <a:rPr lang="en-US" sz="6400" dirty="0" err="1"/>
              <a:t>Banyaknya</a:t>
            </a:r>
            <a:r>
              <a:rPr lang="en-US" sz="6400" dirty="0"/>
              <a:t> data</a:t>
            </a:r>
          </a:p>
          <a:p>
            <a:pPr marL="0" indent="0">
              <a:buNone/>
            </a:pPr>
            <a:endParaRPr lang="en-US" sz="6400" dirty="0"/>
          </a:p>
          <a:p>
            <a:pPr marL="0" indent="0">
              <a:buNone/>
            </a:pPr>
            <a:r>
              <a:rPr lang="en-US" sz="6400" dirty="0" err="1"/>
              <a:t>Perlu</a:t>
            </a:r>
            <a:r>
              <a:rPr lang="en-US" sz="6400" dirty="0"/>
              <a:t> </a:t>
            </a:r>
            <a:r>
              <a:rPr lang="en-US" sz="6400" dirty="0" err="1"/>
              <a:t>diingat</a:t>
            </a:r>
            <a:r>
              <a:rPr lang="en-US" sz="6400" dirty="0"/>
              <a:t> </a:t>
            </a:r>
            <a:r>
              <a:rPr lang="en-US" sz="6400" dirty="0" err="1"/>
              <a:t>bahwa</a:t>
            </a:r>
            <a:r>
              <a:rPr lang="en-US" sz="6400" dirty="0"/>
              <a:t> </a:t>
            </a:r>
            <a:r>
              <a:rPr lang="en-US" sz="6400" dirty="0" err="1"/>
              <a:t>jika</a:t>
            </a:r>
            <a:r>
              <a:rPr lang="en-US" sz="6400" dirty="0"/>
              <a:t> :</a:t>
            </a:r>
          </a:p>
          <a:p>
            <a:pPr marL="0" indent="0">
              <a:buNone/>
            </a:pPr>
            <a:r>
              <a:rPr lang="en-US" sz="6400" dirty="0"/>
              <a:t>            </a:t>
            </a:r>
            <a:r>
              <a:rPr lang="el-GR" sz="6400" dirty="0"/>
              <a:t>α = 0 </a:t>
            </a:r>
            <a:r>
              <a:rPr lang="en-US" sz="6400" dirty="0" err="1"/>
              <a:t>maka</a:t>
            </a:r>
            <a:r>
              <a:rPr lang="en-US" sz="6400" dirty="0"/>
              <a:t> Data </a:t>
            </a:r>
            <a:r>
              <a:rPr lang="en-US" sz="6400" dirty="0" err="1"/>
              <a:t>Simetris</a:t>
            </a:r>
            <a:br>
              <a:rPr lang="en-US" sz="6400" dirty="0"/>
            </a:br>
            <a:r>
              <a:rPr lang="en-US" sz="6400" dirty="0"/>
              <a:t>             </a:t>
            </a:r>
            <a:r>
              <a:rPr lang="el-GR" sz="6400" dirty="0"/>
              <a:t>α &gt; 0 </a:t>
            </a:r>
            <a:r>
              <a:rPr lang="en-US" sz="6400" dirty="0" err="1"/>
              <a:t>maka</a:t>
            </a:r>
            <a:r>
              <a:rPr lang="en-US" sz="6400" dirty="0"/>
              <a:t> Data </a:t>
            </a:r>
            <a:r>
              <a:rPr lang="en-US" sz="6400" dirty="0" err="1"/>
              <a:t>Menceng</a:t>
            </a:r>
            <a:r>
              <a:rPr lang="en-US" sz="6400" dirty="0"/>
              <a:t> </a:t>
            </a:r>
            <a:r>
              <a:rPr lang="en-US" sz="6400" dirty="0" err="1"/>
              <a:t>ke</a:t>
            </a:r>
            <a:r>
              <a:rPr lang="en-US" sz="6400" dirty="0"/>
              <a:t> </a:t>
            </a:r>
            <a:r>
              <a:rPr lang="en-US" sz="6400" dirty="0" err="1"/>
              <a:t>Kanan</a:t>
            </a:r>
            <a:br>
              <a:rPr lang="en-US" sz="6400" dirty="0"/>
            </a:br>
            <a:r>
              <a:rPr lang="en-US" sz="6400" dirty="0"/>
              <a:t>             </a:t>
            </a:r>
            <a:r>
              <a:rPr lang="el-GR" sz="6400" dirty="0"/>
              <a:t>α &lt; 0 </a:t>
            </a:r>
            <a:r>
              <a:rPr lang="en-US" sz="6400" dirty="0" err="1"/>
              <a:t>maka</a:t>
            </a:r>
            <a:r>
              <a:rPr lang="en-US" sz="6400" dirty="0"/>
              <a:t> Data </a:t>
            </a:r>
            <a:r>
              <a:rPr lang="en-US" sz="6400" dirty="0" err="1"/>
              <a:t>Menceng</a:t>
            </a:r>
            <a:r>
              <a:rPr lang="en-US" sz="6400" dirty="0"/>
              <a:t> </a:t>
            </a:r>
            <a:r>
              <a:rPr lang="en-US" sz="6400" dirty="0" err="1"/>
              <a:t>ke</a:t>
            </a:r>
            <a:r>
              <a:rPr lang="en-US" sz="6400" dirty="0"/>
              <a:t> </a:t>
            </a:r>
            <a:r>
              <a:rPr lang="en-US" sz="6400" dirty="0" err="1"/>
              <a:t>Kiri</a:t>
            </a:r>
            <a:br>
              <a:rPr lang="en-US" sz="6400" dirty="0"/>
            </a:br>
            <a:br>
              <a:rPr lang="en-US" sz="6400" dirty="0"/>
            </a:br>
            <a:endParaRPr lang="en-US" sz="6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362200"/>
            <a:ext cx="4276726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838200"/>
            <a:ext cx="4200525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9327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Bowley</a:t>
            </a:r>
            <a:br>
              <a:rPr lang="en-US" dirty="0"/>
            </a:br>
            <a:r>
              <a:rPr lang="en-US" dirty="0"/>
              <a:t>       </a:t>
            </a:r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 err="1"/>
              <a:t>Keterangan</a:t>
            </a:r>
            <a:r>
              <a:rPr lang="en-US" dirty="0"/>
              <a:t> :</a:t>
            </a:r>
          </a:p>
          <a:p>
            <a:pPr marL="0" indent="0">
              <a:buNone/>
            </a:pPr>
            <a:r>
              <a:rPr lang="en-US" dirty="0"/>
              <a:t>	 </a:t>
            </a:r>
            <a:r>
              <a:rPr lang="el-GR" dirty="0"/>
              <a:t>α 3= </a:t>
            </a:r>
            <a:r>
              <a:rPr lang="en-US" dirty="0" err="1"/>
              <a:t>Derajat</a:t>
            </a:r>
            <a:r>
              <a:rPr lang="en-US" dirty="0"/>
              <a:t> </a:t>
            </a:r>
            <a:r>
              <a:rPr lang="en-US" dirty="0" err="1"/>
              <a:t>Kemiringan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 Q1  = </a:t>
            </a:r>
            <a:r>
              <a:rPr lang="en-US" dirty="0" err="1"/>
              <a:t>Kuartil</a:t>
            </a:r>
            <a:r>
              <a:rPr lang="en-US" dirty="0"/>
              <a:t> </a:t>
            </a:r>
            <a:r>
              <a:rPr lang="en-US" dirty="0" err="1"/>
              <a:t>pertama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Q2  = </a:t>
            </a:r>
            <a:r>
              <a:rPr lang="en-US" dirty="0" err="1"/>
              <a:t>Kuartil</a:t>
            </a:r>
            <a:r>
              <a:rPr lang="en-US" dirty="0"/>
              <a:t> </a:t>
            </a:r>
            <a:r>
              <a:rPr lang="en-US" dirty="0" err="1"/>
              <a:t>kedua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 Q3  = </a:t>
            </a:r>
            <a:r>
              <a:rPr lang="en-US" dirty="0" err="1"/>
              <a:t>Kuartil</a:t>
            </a:r>
            <a:r>
              <a:rPr lang="en-US" dirty="0"/>
              <a:t> </a:t>
            </a:r>
            <a:r>
              <a:rPr lang="en-US" dirty="0" err="1"/>
              <a:t>ketiga</a:t>
            </a:r>
            <a:endParaRPr lang="en-US" dirty="0"/>
          </a:p>
          <a:p>
            <a:pPr marL="0" indent="0">
              <a:buNone/>
            </a:pP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diingat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:</a:t>
            </a:r>
          </a:p>
          <a:p>
            <a:pPr marL="0" indent="0">
              <a:buNone/>
            </a:pPr>
            <a:r>
              <a:rPr lang="en-US" dirty="0"/>
              <a:t>            </a:t>
            </a:r>
            <a:r>
              <a:rPr lang="el-GR" dirty="0"/>
              <a:t>α = 0 </a:t>
            </a:r>
            <a:r>
              <a:rPr lang="en-US" dirty="0" err="1"/>
              <a:t>maka</a:t>
            </a:r>
            <a:r>
              <a:rPr lang="en-US" dirty="0"/>
              <a:t> Data </a:t>
            </a:r>
            <a:r>
              <a:rPr lang="en-US" dirty="0" err="1"/>
              <a:t>Simetris</a:t>
            </a:r>
            <a:br>
              <a:rPr lang="en-US" dirty="0"/>
            </a:br>
            <a:r>
              <a:rPr lang="en-US" dirty="0"/>
              <a:t>             </a:t>
            </a:r>
            <a:r>
              <a:rPr lang="el-GR" dirty="0"/>
              <a:t>α &gt; 0 </a:t>
            </a:r>
            <a:r>
              <a:rPr lang="en-US" dirty="0" err="1"/>
              <a:t>maka</a:t>
            </a:r>
            <a:r>
              <a:rPr lang="en-US" dirty="0"/>
              <a:t> Data </a:t>
            </a:r>
            <a:r>
              <a:rPr lang="en-US" dirty="0" err="1"/>
              <a:t>Menceng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Kanan</a:t>
            </a:r>
            <a:br>
              <a:rPr lang="en-US" dirty="0"/>
            </a:br>
            <a:r>
              <a:rPr lang="en-US" dirty="0"/>
              <a:t>             </a:t>
            </a:r>
            <a:r>
              <a:rPr lang="el-GR" dirty="0"/>
              <a:t>α &lt; 0 </a:t>
            </a:r>
            <a:r>
              <a:rPr lang="en-US" dirty="0" err="1"/>
              <a:t>maka</a:t>
            </a:r>
            <a:r>
              <a:rPr lang="en-US" dirty="0"/>
              <a:t> Data </a:t>
            </a:r>
            <a:r>
              <a:rPr lang="en-US" dirty="0" err="1"/>
              <a:t>Menceng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Kiri</a:t>
            </a:r>
            <a:br>
              <a:rPr lang="en-US" dirty="0"/>
            </a:b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7625" y="990600"/>
            <a:ext cx="44450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8855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1722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id-ID" sz="8000" dirty="0"/>
              <a:t>Menggunakan Grafik Kemiringan </a:t>
            </a:r>
            <a:br>
              <a:rPr lang="id-ID" sz="8000" dirty="0"/>
            </a:br>
            <a:r>
              <a:rPr lang="id-ID" sz="8000" dirty="0"/>
              <a:t>         1. Grafik Kemiringan</a:t>
            </a:r>
            <a:br>
              <a:rPr lang="id-ID" sz="8000" dirty="0"/>
            </a:br>
            <a:r>
              <a:rPr lang="id-ID" sz="8000" dirty="0"/>
              <a:t>         </a:t>
            </a:r>
            <a:br>
              <a:rPr lang="id-ID" sz="8000" dirty="0"/>
            </a:br>
            <a:endParaRPr lang="id-ID" sz="80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r>
              <a:rPr lang="id-ID" sz="6200" dirty="0"/>
              <a:t>Kemiringan distribusi data terdapat 3 jenis, yaitu</a:t>
            </a:r>
            <a:endParaRPr lang="en-US" sz="6200" dirty="0"/>
          </a:p>
          <a:p>
            <a:pPr marL="0" indent="0">
              <a:buNone/>
            </a:pPr>
            <a:endParaRPr lang="id-ID" sz="6200" dirty="0"/>
          </a:p>
          <a:p>
            <a:pPr marL="0" indent="0">
              <a:buNone/>
            </a:pPr>
            <a:r>
              <a:rPr lang="id-ID" sz="6200" dirty="0"/>
              <a:t>Simetris : menunjukkan letak nilai rata-rata hitung,  median, dan modus berhimpit (berkisa disatu titik).</a:t>
            </a:r>
            <a:r>
              <a:rPr lang="en-US" sz="6200" dirty="0"/>
              <a:t> </a:t>
            </a:r>
          </a:p>
          <a:p>
            <a:pPr marL="0" indent="0">
              <a:buNone/>
            </a:pPr>
            <a:r>
              <a:rPr lang="en-US" sz="6200" dirty="0"/>
              <a:t>	Mo = Me = </a:t>
            </a:r>
            <a:r>
              <a:rPr lang="en-US" sz="6200" dirty="0" err="1"/>
              <a:t>Xrata</a:t>
            </a:r>
            <a:r>
              <a:rPr lang="en-US" sz="6200" dirty="0"/>
              <a:t>-rata</a:t>
            </a:r>
          </a:p>
          <a:p>
            <a:pPr marL="0" indent="0">
              <a:buNone/>
            </a:pPr>
            <a:endParaRPr lang="id-ID" sz="6200" dirty="0"/>
          </a:p>
          <a:p>
            <a:pPr marL="0" indent="0">
              <a:buNone/>
            </a:pPr>
            <a:r>
              <a:rPr lang="id-ID" sz="6200" dirty="0"/>
              <a:t>Miring ke kanan : mempunyai nilai modus paling kecil dan rata-rata hitung paling besar.</a:t>
            </a:r>
            <a:endParaRPr lang="en-US" sz="6200" dirty="0"/>
          </a:p>
          <a:p>
            <a:pPr marL="0" indent="0">
              <a:buNone/>
            </a:pPr>
            <a:r>
              <a:rPr lang="en-US" sz="6200" dirty="0"/>
              <a:t>	Mo &lt; Me &lt; </a:t>
            </a:r>
            <a:r>
              <a:rPr lang="en-US" sz="6200" dirty="0" err="1"/>
              <a:t>Xrata</a:t>
            </a:r>
            <a:r>
              <a:rPr lang="en-US" sz="6200" dirty="0"/>
              <a:t>-rata</a:t>
            </a:r>
          </a:p>
          <a:p>
            <a:pPr marL="0" indent="0">
              <a:buNone/>
            </a:pPr>
            <a:endParaRPr lang="id-ID" sz="6200" dirty="0"/>
          </a:p>
          <a:p>
            <a:pPr marL="0" indent="0">
              <a:buNone/>
            </a:pPr>
            <a:r>
              <a:rPr lang="id-ID" sz="6200" dirty="0"/>
              <a:t>Miring ke kiri : mempunyai nilai modus paling besar dan rata-rata hitung paling kecil.</a:t>
            </a:r>
            <a:endParaRPr lang="en-US" sz="6200" dirty="0"/>
          </a:p>
          <a:p>
            <a:pPr marL="0" indent="0">
              <a:buNone/>
            </a:pPr>
            <a:r>
              <a:rPr lang="en-US" sz="6200" dirty="0"/>
              <a:t>	Mo &gt; Me &gt; </a:t>
            </a:r>
            <a:r>
              <a:rPr lang="en-US" sz="6200" dirty="0" err="1"/>
              <a:t>Xrata</a:t>
            </a:r>
            <a:r>
              <a:rPr lang="en-US" sz="6200" dirty="0"/>
              <a:t>-rata</a:t>
            </a:r>
            <a:br>
              <a:rPr lang="id-ID" sz="6200" dirty="0"/>
            </a:br>
            <a:endParaRPr lang="id-ID" sz="6200" dirty="0"/>
          </a:p>
          <a:p>
            <a:pPr marL="0" indent="0">
              <a:buNone/>
            </a:pPr>
            <a:r>
              <a:rPr lang="id-ID" sz="4400" dirty="0"/>
              <a:t>                 </a:t>
            </a:r>
            <a:br>
              <a:rPr lang="id-ID" sz="4400" dirty="0"/>
            </a:br>
            <a:endParaRPr lang="en-US" sz="4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143001"/>
            <a:ext cx="7391400" cy="2133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3320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d-ID" dirty="0"/>
              <a:t>2. Grafik Keruncingan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d-ID" dirty="0"/>
              <a:t>                  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id-ID" dirty="0"/>
              <a:t>Ada tiga jenis derajat keruncingan, yaitu</a:t>
            </a:r>
          </a:p>
          <a:p>
            <a:pPr marL="514350" indent="-514350">
              <a:buFont typeface="+mj-lt"/>
              <a:buAutoNum type="alphaLcPeriod"/>
            </a:pPr>
            <a:r>
              <a:rPr lang="id-ID" dirty="0"/>
              <a:t>Leptokurtis  : distribusi data yang puncaknya relatif tinggi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id-ID" dirty="0"/>
              <a:t>Mesokurtis  : distribusi data yang puncaknya normal</a:t>
            </a:r>
          </a:p>
          <a:p>
            <a:pPr marL="514350" indent="-514350">
              <a:buFont typeface="+mj-lt"/>
              <a:buAutoNum type="alphaLcPeriod"/>
            </a:pPr>
            <a:r>
              <a:rPr lang="id-ID" dirty="0"/>
              <a:t>Platikurtis     : distribusi data yang puncaknya terlalu rendah dan terlalu mendatar</a:t>
            </a:r>
          </a:p>
          <a:p>
            <a:pPr marL="514350" indent="-514350">
              <a:buFont typeface="+mj-lt"/>
              <a:buAutoNum type="alphaLcPeriod"/>
            </a:pP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066801"/>
            <a:ext cx="6972300" cy="22097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0406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Rumus</a:t>
            </a:r>
            <a:r>
              <a:rPr lang="en-US" dirty="0"/>
              <a:t> </a:t>
            </a:r>
            <a:r>
              <a:rPr lang="en-US" dirty="0" err="1"/>
              <a:t>keruncingan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QCK = </a:t>
            </a:r>
            <a:r>
              <a:rPr lang="en-US" u="sng" dirty="0"/>
              <a:t>½ ( Q3-Q1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         P90 – P10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QCK =0,263 </a:t>
            </a:r>
            <a:r>
              <a:rPr lang="en-US" dirty="0" err="1"/>
              <a:t>dpt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normal</a:t>
            </a:r>
          </a:p>
          <a:p>
            <a:pPr marL="0" indent="0">
              <a:buNone/>
            </a:pPr>
            <a:r>
              <a:rPr lang="en-US" dirty="0"/>
              <a:t>QCK &gt; 0,263  </a:t>
            </a:r>
            <a:r>
              <a:rPr lang="en-US" dirty="0" err="1"/>
              <a:t>leptokurtis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QCK &lt; 0,263  </a:t>
            </a:r>
            <a:r>
              <a:rPr lang="en-US" dirty="0" err="1"/>
              <a:t>platykurtis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496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6909943"/>
              </p:ext>
            </p:extLst>
          </p:nvPr>
        </p:nvGraphicFramePr>
        <p:xfrm>
          <a:off x="685800" y="1066800"/>
          <a:ext cx="7315200" cy="3200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05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94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9090"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Nilai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</a:t>
                      </a:r>
                      <a:r>
                        <a:rPr lang="en-US" sz="850" baseline="-25000">
                          <a:effectLst/>
                        </a:rPr>
                        <a:t>i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1310"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52 - 58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ts val="169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59 - 65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ts val="169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66 - 72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ts val="169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73 - 79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ts val="169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80 - 86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ts val="169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87 - 93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ts val="169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94 - 100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69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ts val="169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ts val="169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ts val="169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ts val="169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8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ts val="169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ts val="169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1770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566</Words>
  <Application>Microsoft Macintosh PowerPoint</Application>
  <PresentationFormat>On-screen Show (4:3)</PresentationFormat>
  <Paragraphs>124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Ukuran Kemiringan dan Keruncingan Distribusi Data </vt:lpstr>
      <vt:lpstr>DEFINISI</vt:lpstr>
      <vt:lpstr>Rumus-Rumus</vt:lpstr>
      <vt:lpstr>PowerPoint Presentation</vt:lpstr>
      <vt:lpstr>PowerPoint Presentation</vt:lpstr>
      <vt:lpstr>PowerPoint Presentation</vt:lpstr>
      <vt:lpstr>PowerPoint Presentation</vt:lpstr>
      <vt:lpstr>Rumus keruncingan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Ukuran Kemiringan dan Keruncingan Distribusi Data </dc:title>
  <dc:creator>Nafisah</dc:creator>
  <cp:lastModifiedBy>Microsoft Office User</cp:lastModifiedBy>
  <cp:revision>12</cp:revision>
  <dcterms:created xsi:type="dcterms:W3CDTF">2020-04-20T14:06:30Z</dcterms:created>
  <dcterms:modified xsi:type="dcterms:W3CDTF">2024-11-02T03:01:47Z</dcterms:modified>
</cp:coreProperties>
</file>